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g" ContentType="vide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6"/>
  </p:notesMasterIdLst>
  <p:sldIdLst>
    <p:sldId id="256" r:id="rId2"/>
    <p:sldId id="1013" r:id="rId3"/>
    <p:sldId id="382" r:id="rId4"/>
    <p:sldId id="384" r:id="rId5"/>
    <p:sldId id="818" r:id="rId6"/>
    <p:sldId id="383" r:id="rId7"/>
    <p:sldId id="791" r:id="rId8"/>
    <p:sldId id="1014" r:id="rId9"/>
    <p:sldId id="1011" r:id="rId10"/>
    <p:sldId id="956" r:id="rId11"/>
    <p:sldId id="290" r:id="rId12"/>
    <p:sldId id="1010" r:id="rId13"/>
    <p:sldId id="1012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17"/>
    <p:restoredTop sz="76563" autoAdjust="0"/>
  </p:normalViewPr>
  <p:slideViewPr>
    <p:cSldViewPr snapToGrid="0" snapToObjects="1">
      <p:cViewPr varScale="1">
        <p:scale>
          <a:sx n="65" d="100"/>
          <a:sy n="65" d="100"/>
        </p:scale>
        <p:origin x="120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12/19/18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Approximately 20 minutes is needed for this session.</a:t>
            </a:r>
          </a:p>
          <a:p>
            <a:endParaRPr lang="en-US" dirty="0"/>
          </a:p>
          <a:p>
            <a:r>
              <a:rPr lang="en-US" dirty="0"/>
              <a:t>Notes</a:t>
            </a:r>
            <a:r>
              <a:rPr lang="en-US" baseline="0" dirty="0"/>
              <a:t> are provided to help you lead the presentation.</a:t>
            </a:r>
          </a:p>
          <a:p>
            <a:r>
              <a:rPr lang="en-US" baseline="0" dirty="0"/>
              <a:t>Notes in italics are for your attention only.</a:t>
            </a:r>
          </a:p>
          <a:p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This bitesize parent session is best used alongside a demo lesson of teaching a Set 1 sound.</a:t>
            </a:r>
            <a:r>
              <a:rPr lang="en-US" i="1" dirty="0"/>
              <a:t> Alternatively, you may wish to use a film from the School Portal.</a:t>
            </a:r>
          </a:p>
          <a:p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1’ from Oxford Owl for each parent.</a:t>
            </a:r>
          </a:p>
          <a:p>
            <a:endParaRPr lang="en-US" i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endParaRPr lang="en-US" i="1" baseline="0" dirty="0"/>
          </a:p>
          <a:p>
            <a:r>
              <a:rPr lang="en-US" i="0" baseline="0" dirty="0"/>
              <a:t>Today I want to help you understand how your child is learning to read with phonics – specifically ‘Read Write Inc.’ Phonics.</a:t>
            </a: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9282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words are made up of individual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sounds.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sounds are merged together to form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‘t’, ship – ‘</a:t>
            </a:r>
            <a:r>
              <a:rPr lang="en-US" dirty="0" err="1"/>
              <a:t>sh</a:t>
            </a:r>
            <a:r>
              <a:rPr lang="en-US" dirty="0"/>
              <a:t>’, ‘</a:t>
            </a:r>
            <a:r>
              <a:rPr lang="en-US" dirty="0" err="1"/>
              <a:t>i</a:t>
            </a:r>
            <a:r>
              <a:rPr lang="en-US" dirty="0"/>
              <a:t>’, ‘p’.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1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i="1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sounds and graphemes.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new National Curriculum ensures that all children are taught Phonics systematically.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gives your children the tools to read any word. 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7302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44 sounds to make all the words in the English language.                                    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we’ve got a problem. 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We’ve got 44 sounds and only 26 letters.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26 letters work singly, in pairs and sometimes in threes to represent one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  <a:tabLst/>
              <a:defRPr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We have to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group letter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s together to write some sounds e.g. ‘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igh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’, ‘air’.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English we have more than 150 ways to represent 44 sounds, using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the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26 letters in the alphabet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i="1" dirty="0">
                <a:latin typeface="Times New Roman"/>
                <a:ea typeface="Times New Roman"/>
                <a:cs typeface="Times New Roman"/>
                <a:sym typeface="Times New Roman"/>
              </a:rPr>
              <a:t>Click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This makes our language one of the most complex in the world!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 New Roman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619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4075" y="744538"/>
            <a:ext cx="2838450" cy="2130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6909" y="2947095"/>
            <a:ext cx="5335270" cy="623504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Using RWI, we make learning to read easy for children because we start by teaching them just one way of reading and writing every sound. Here they are on the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1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sz="1100" dirty="0" err="1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 o u).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  <a:endParaRPr lang="en-US" sz="11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sz="11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100" i="1" dirty="0"/>
              <a:t>Use MTYT to teach each of the Set 1 sounds to</a:t>
            </a:r>
            <a:r>
              <a:rPr lang="en-US" sz="11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sz="1100" i="1" dirty="0"/>
              <a:t>.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803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Times New Roman" charset="0"/>
              </a:rPr>
              <a:t>We </a:t>
            </a:r>
            <a:r>
              <a:rPr lang="en-US" baseline="0" dirty="0">
                <a:latin typeface="Times New Roman" charset="0"/>
              </a:rPr>
              <a:t>teach using pure sounds. </a:t>
            </a:r>
            <a:endParaRPr lang="en-US" dirty="0">
              <a:latin typeface="Times New Roman" charset="0"/>
            </a:endParaRPr>
          </a:p>
          <a:p>
            <a:pPr eaLnBrk="1" hangingPunct="1"/>
            <a:r>
              <a:rPr lang="en-US" dirty="0">
                <a:latin typeface="Times New Roman" charset="0"/>
              </a:rPr>
              <a:t>W</a:t>
            </a:r>
            <a:r>
              <a:rPr lang="en-GB" dirty="0">
                <a:latin typeface="Times New Roman" charset="0"/>
              </a:rPr>
              <a:t>e pronounce the sounds clearly, using pure sounds (‘m’ not’ </a:t>
            </a:r>
            <a:r>
              <a:rPr lang="en-GB" dirty="0" err="1">
                <a:latin typeface="Times New Roman" charset="0"/>
              </a:rPr>
              <a:t>muh</a:t>
            </a:r>
            <a:r>
              <a:rPr lang="en-GB" dirty="0">
                <a:latin typeface="Times New Roman" charset="0"/>
              </a:rPr>
              <a:t>’, ’s’ not ‘</a:t>
            </a:r>
            <a:r>
              <a:rPr lang="en-GB" altLang="ja-JP" dirty="0" err="1">
                <a:latin typeface="Times New Roman" charset="0"/>
              </a:rPr>
              <a:t>suh</a:t>
            </a:r>
            <a:r>
              <a:rPr lang="en-GB" dirty="0">
                <a:latin typeface="Times New Roman" charset="0"/>
              </a:rPr>
              <a:t>’</a:t>
            </a:r>
            <a:r>
              <a:rPr lang="en-GB" altLang="ja-JP" dirty="0">
                <a:latin typeface="Times New Roman" charset="0"/>
              </a:rPr>
              <a:t>, etc.) so that your child will be able to blend the sounds together to make words more easily. </a:t>
            </a:r>
          </a:p>
          <a:p>
            <a:pPr eaLnBrk="1" hangingPunct="1"/>
            <a:endParaRPr lang="en-GB" altLang="ja-JP" baseline="0" dirty="0">
              <a:latin typeface="Times New Roman" charset="0"/>
            </a:endParaRPr>
          </a:p>
          <a:p>
            <a:pPr eaLnBrk="1" hangingPunct="1"/>
            <a:r>
              <a:rPr lang="en-GB" altLang="ja-JP" baseline="0" dirty="0">
                <a:latin typeface="Times New Roman" charset="0"/>
              </a:rPr>
              <a:t>You can watch this film of little Sylvie on the Ruth </a:t>
            </a:r>
            <a:r>
              <a:rPr lang="en-GB" altLang="ja-JP" baseline="0" dirty="0" err="1">
                <a:latin typeface="Times New Roman" charset="0"/>
              </a:rPr>
              <a:t>Miskin</a:t>
            </a:r>
            <a:r>
              <a:rPr lang="en-GB" altLang="ja-JP" baseline="0" dirty="0">
                <a:latin typeface="Times New Roman" charset="0"/>
              </a:rPr>
              <a:t> website to practise using pure sounds. </a:t>
            </a:r>
            <a:r>
              <a:rPr lang="en-GB" altLang="ja-JP" i="1" baseline="0" dirty="0">
                <a:latin typeface="Times New Roman" charset="0"/>
              </a:rPr>
              <a:t>Play a little bit of the video.</a:t>
            </a:r>
            <a:endParaRPr lang="en-GB" altLang="ja-JP" dirty="0">
              <a:latin typeface="Times New Roman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315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give children a hook to learn the sounds by using pictures in the same shape as the letter.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‘s’ looks like a snake.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‘d’ looks like a dinosaur.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‘m’ looks like a mountain.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‘a’ looks like an apple.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 children to name the mnemonic pictures before they learn the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that children learn to read and write the sounds really easily.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569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use the picture mnemonic to learn to form letters correctly at the same time they learn to read each sound. </a:t>
            </a:r>
          </a:p>
          <a:p>
            <a:r>
              <a:rPr lang="en-US" dirty="0"/>
              <a:t>Each sound has a handwriting phrase e.g. down Maisie, and over the mountains.</a:t>
            </a:r>
          </a:p>
          <a:p>
            <a:endParaRPr lang="en-US" dirty="0"/>
          </a:p>
          <a:p>
            <a:r>
              <a:rPr lang="en-US" dirty="0"/>
              <a:t>Use these handwriting phrases when </a:t>
            </a:r>
            <a:r>
              <a:rPr lang="en-US" dirty="0" err="1"/>
              <a:t>practising</a:t>
            </a:r>
            <a:r>
              <a:rPr lang="en-US" dirty="0"/>
              <a:t> writing at home with your child.</a:t>
            </a:r>
          </a:p>
          <a:p>
            <a:r>
              <a:rPr lang="en-US" dirty="0"/>
              <a:t>Avoid using these to read the sound.</a:t>
            </a:r>
          </a:p>
          <a:p>
            <a:endParaRPr lang="en-US" dirty="0"/>
          </a:p>
          <a:p>
            <a:r>
              <a:rPr lang="en-US" dirty="0"/>
              <a:t>I will give you a handout of these handwriting phrases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723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</a:t>
            </a:r>
            <a:r>
              <a:rPr lang="en-US" dirty="0" err="1"/>
              <a:t>Miskin</a:t>
            </a:r>
            <a:r>
              <a:rPr lang="en-US" dirty="0"/>
              <a:t> website to help you to </a:t>
            </a:r>
            <a:r>
              <a:rPr lang="en-US" dirty="0" err="1"/>
              <a:t>practise</a:t>
            </a:r>
            <a:r>
              <a:rPr lang="en-US" dirty="0"/>
              <a:t> reading and writing with your child at home: </a:t>
            </a:r>
          </a:p>
          <a:p>
            <a:endParaRPr lang="en-US" dirty="0"/>
          </a:p>
          <a:p>
            <a:r>
              <a:rPr lang="en-US" dirty="0"/>
              <a:t>The frieze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reading the stretchy sounds with your child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reading the bouncy sounds with your child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Handwriting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 will also give you a copy of the </a:t>
            </a:r>
            <a:r>
              <a:rPr lang="en-US" baseline="0" dirty="0"/>
              <a:t>‘Reading at Home Booklet 1’.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367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‘My Set 1 Speed Sounds Book 1’ or cards if you send these home.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1 flashcards or My Reading and Writing Kit ages 3-5 early sounds and blending to support your child with Set 1 sounds at home.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58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Demonstrate teaching a Set 1 sound to a group of children.</a:t>
            </a:r>
          </a:p>
          <a:p>
            <a:r>
              <a:rPr lang="en-US" i="1" dirty="0"/>
              <a:t>Alternatively, you may wish to use a film from the School Portal.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52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52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g"/><Relationship Id="rId1" Type="http://schemas.microsoft.com/office/2007/relationships/media" Target="../media/media1.mp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</a:t>
            </a:r>
            <a:br>
              <a:rPr lang="en-US" dirty="0"/>
            </a:br>
            <a:r>
              <a:rPr lang="en-US" dirty="0"/>
              <a:t>Set 1 Sounds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442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</a:p>
        </p:txBody>
      </p:sp>
    </p:spTree>
    <p:extLst>
      <p:ext uri="{BB962C8B-B14F-4D97-AF65-F5344CB8AC3E}">
        <p14:creationId xmlns:p14="http://schemas.microsoft.com/office/powerpoint/2010/main" val="4010300843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English alphabetic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/>
              <a:t>44 sounds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26 letters</a:t>
            </a:r>
          </a:p>
          <a:p>
            <a:pPr marL="457200" indent="-457200">
              <a:buFont typeface="Arial"/>
              <a:buChar char="•"/>
            </a:pPr>
            <a:r>
              <a:rPr lang="en-US" dirty="0"/>
              <a:t>Over 150+ graphemes (letter combinations)</a:t>
            </a:r>
          </a:p>
          <a:p>
            <a:pPr marL="457200" indent="-457200">
              <a:buFont typeface="Arial"/>
              <a:buChar char="•"/>
            </a:pPr>
            <a:endParaRPr lang="en-US" dirty="0"/>
          </a:p>
          <a:p>
            <a:r>
              <a:rPr lang="en-US" dirty="0"/>
              <a:t>One of the most complex alphabetic codes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02963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81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Pure Sounds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4" name="ph.set_1_sounds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528" y="1278834"/>
            <a:ext cx="8634942" cy="48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41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 the pictures</a:t>
            </a:r>
            <a:endParaRPr lang="en-US" dirty="0"/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542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50BF-B53D-6F49-9A43-6D1A1CC94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letter formation</a:t>
            </a:r>
          </a:p>
        </p:txBody>
      </p:sp>
      <p:pic>
        <p:nvPicPr>
          <p:cNvPr id="7" name="Content Placeholder 6" descr="A screenshot of a cell phone&#13;&#10;&#13;&#10;Description automatically generated">
            <a:extLst>
              <a:ext uri="{FF2B5EF4-FFF2-40B4-BE49-F238E27FC236}">
                <a16:creationId xmlns:a16="http://schemas.microsoft.com/office/drawing/2014/main" id="{2C4C9AB0-B505-1445-9009-1C3C5B4F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6226" y="1289740"/>
            <a:ext cx="7991548" cy="5040313"/>
          </a:xfrm>
        </p:spPr>
      </p:pic>
    </p:spTree>
    <p:extLst>
      <p:ext uri="{BB962C8B-B14F-4D97-AF65-F5344CB8AC3E}">
        <p14:creationId xmlns:p14="http://schemas.microsoft.com/office/powerpoint/2010/main" val="3068285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4A43B0-25A7-0949-9BF1-25899EF55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2265" y="1317246"/>
            <a:ext cx="6759469" cy="4904277"/>
          </a:xfrm>
        </p:spPr>
      </p:pic>
    </p:spTree>
    <p:extLst>
      <p:ext uri="{BB962C8B-B14F-4D97-AF65-F5344CB8AC3E}">
        <p14:creationId xmlns:p14="http://schemas.microsoft.com/office/powerpoint/2010/main" val="422422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pure sounds, not letter names</a:t>
            </a:r>
          </a:p>
          <a:p>
            <a:r>
              <a:rPr lang="en-GB" dirty="0"/>
              <a:t>2. Teach the picture names</a:t>
            </a:r>
          </a:p>
          <a:p>
            <a:r>
              <a:rPr lang="en-GB" dirty="0"/>
              <a:t>3. 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r>
              <a:rPr lang="en-GB" dirty="0"/>
              <a:t>4. Use the handwriting phrases for writing 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DF07E-39BF-2745-A208-6978920BF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a Set 1 Sound - </a:t>
            </a:r>
            <a:r>
              <a:rPr lang="en-US" dirty="0">
                <a:solidFill>
                  <a:srgbClr val="FFC000"/>
                </a:solidFill>
              </a:rPr>
              <a:t>in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64E17-1E6D-554C-82C8-D6B25B0C9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815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746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576</TotalTime>
  <Words>877</Words>
  <Application>Microsoft Macintosh PowerPoint</Application>
  <PresentationFormat>On-screen Show (4:3)</PresentationFormat>
  <Paragraphs>126</Paragraphs>
  <Slides>14</Slides>
  <Notes>13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 Unicode MS</vt:lpstr>
      <vt:lpstr>Arial</vt:lpstr>
      <vt:lpstr>Calibri</vt:lpstr>
      <vt:lpstr>Garamond</vt:lpstr>
      <vt:lpstr>Times New Roman</vt:lpstr>
      <vt:lpstr>Wingdings</vt:lpstr>
      <vt:lpstr>NEW Phonics Template</vt:lpstr>
      <vt:lpstr>Read Write Inc. Phonics  Parents’ Meeting Set 1 Sounds</vt:lpstr>
      <vt:lpstr>Reading changes everything</vt:lpstr>
      <vt:lpstr>What is phonics?</vt:lpstr>
      <vt:lpstr>English alphabetic code</vt:lpstr>
      <vt:lpstr>Speed Sounds Set 1</vt:lpstr>
      <vt:lpstr>Pure Sounds (ruthmiskin.com)</vt:lpstr>
      <vt:lpstr>Name the pictures</vt:lpstr>
      <vt:lpstr>Teaching letter formation</vt:lpstr>
      <vt:lpstr>Free Video Tutorials (ruthmiskin.com)</vt:lpstr>
      <vt:lpstr>What can I do?</vt:lpstr>
      <vt:lpstr>Online resources available</vt:lpstr>
      <vt:lpstr>Teaching a Set 1 Sound - in action</vt:lpstr>
      <vt:lpstr>Reading changes everything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Ceri Brinkworth</cp:lastModifiedBy>
  <cp:revision>127</cp:revision>
  <dcterms:created xsi:type="dcterms:W3CDTF">2015-11-23T14:36:59Z</dcterms:created>
  <dcterms:modified xsi:type="dcterms:W3CDTF">2018-12-19T11:40:29Z</dcterms:modified>
</cp:coreProperties>
</file>