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13"/>
  </p:notesMasterIdLst>
  <p:sldIdLst>
    <p:sldId id="256" r:id="rId2"/>
    <p:sldId id="1013" r:id="rId3"/>
    <p:sldId id="830" r:id="rId4"/>
    <p:sldId id="775" r:id="rId5"/>
    <p:sldId id="1014" r:id="rId6"/>
    <p:sldId id="1015" r:id="rId7"/>
    <p:sldId id="956" r:id="rId8"/>
    <p:sldId id="290" r:id="rId9"/>
    <p:sldId id="1016" r:id="rId10"/>
    <p:sldId id="1017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9371"/>
    <a:srgbClr val="009193"/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91"/>
    <p:restoredTop sz="76563" autoAdjust="0"/>
  </p:normalViewPr>
  <p:slideViewPr>
    <p:cSldViewPr snapToGrid="0" snapToObjects="1">
      <p:cViewPr varScale="1">
        <p:scale>
          <a:sx n="65" d="100"/>
          <a:sy n="65" d="100"/>
        </p:scale>
        <p:origin x="560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12/19/18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Approximately 20 minutes is needed for this session.</a:t>
            </a:r>
          </a:p>
          <a:p>
            <a:endParaRPr lang="en-US" dirty="0"/>
          </a:p>
          <a:p>
            <a:r>
              <a:rPr lang="en-US" dirty="0"/>
              <a:t>Notes</a:t>
            </a:r>
            <a:r>
              <a:rPr lang="en-US" baseline="0" dirty="0"/>
              <a:t> are provided to help you lead the presentation.</a:t>
            </a:r>
          </a:p>
          <a:p>
            <a:r>
              <a:rPr lang="en-US" baseline="0" dirty="0"/>
              <a:t>Notes in italics are for your attention only.</a:t>
            </a:r>
          </a:p>
          <a:p>
            <a:endParaRPr lang="en-US" i="1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This bitesize parent session is best used alongside a demo of a Set 2 or Set 3 lesson action with a group of children.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Alternatively, you may wish to use a film from the School Portal.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Provide copies of ‘Reading at Home Booklet 2’ from Oxford Owl for each parent.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baseline="0" dirty="0"/>
              <a:t>Read quote.</a:t>
            </a:r>
          </a:p>
          <a:p>
            <a:endParaRPr lang="en-US" i="1" baseline="0" dirty="0"/>
          </a:p>
          <a:p>
            <a:r>
              <a:rPr lang="en-US" i="0" baseline="0" dirty="0"/>
              <a:t>Today I want to help you understand how your child is learning to read the next group of sounds in </a:t>
            </a:r>
            <a:r>
              <a:rPr lang="en-US" i="1" baseline="0" dirty="0"/>
              <a:t>Read Write Inc. </a:t>
            </a:r>
            <a:r>
              <a:rPr lang="en-US" i="0" baseline="0" dirty="0"/>
              <a:t>Phonics: Set 2 and Set 3 sounds.</a:t>
            </a:r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27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Set 2 sounds are shaded. They are long vowel sounds with 2 or more letters. We call these ‘Special Friends’ – two letters together that make one sound.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Let’s practise saying these sounds together.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Say each sound MTYT.</a:t>
            </a:r>
          </a:p>
          <a:p>
            <a:endParaRPr lang="en-GB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Once children know these Set 2 sounds, they know one way of reading and writing every sound.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4436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A493771-02BD-46DE-BA36-AA48EE88E1EF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00100" y="744538"/>
            <a:ext cx="3141663" cy="23574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57648" y="3167564"/>
            <a:ext cx="5122230" cy="601457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Once children know how to read Set 2 sounds, they start to learn Set 3 sounds.</a:t>
            </a:r>
          </a:p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These are shaded in the chart.</a:t>
            </a:r>
          </a:p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They are alternative graphemes (spelling of a sound) for the Set 1 and Set 2 sounds the children already know.</a:t>
            </a:r>
          </a:p>
          <a:p>
            <a:pPr eaLnBrk="1" hangingPunct="1">
              <a:spcBef>
                <a:spcPct val="0"/>
              </a:spcBef>
            </a:pPr>
            <a:r>
              <a:rPr lang="en-US" altLang="ja-JP" sz="1100" i="1" dirty="0">
                <a:latin typeface="Arial" pitchFamily="34" charset="0"/>
                <a:cs typeface="Arial" pitchFamily="34" charset="0"/>
              </a:rPr>
              <a:t>Point to the chart to show. </a:t>
            </a:r>
            <a:r>
              <a:rPr lang="en-US" altLang="ja-JP" sz="1100" dirty="0">
                <a:latin typeface="Arial" pitchFamily="34" charset="0"/>
                <a:cs typeface="Arial" pitchFamily="34" charset="0"/>
              </a:rPr>
              <a:t>For example, they know ‘ay’ and now learn a-e and </a:t>
            </a:r>
            <a:r>
              <a:rPr lang="en-US" altLang="ja-JP" sz="1100" dirty="0" err="1">
                <a:latin typeface="Arial" pitchFamily="34" charset="0"/>
                <a:cs typeface="Arial" pitchFamily="34" charset="0"/>
              </a:rPr>
              <a:t>ai</a:t>
            </a:r>
            <a:r>
              <a:rPr lang="en-US" altLang="ja-JP" sz="1100" dirty="0">
                <a:latin typeface="Arial" pitchFamily="34" charset="0"/>
                <a:cs typeface="Arial" pitchFamily="34" charset="0"/>
              </a:rPr>
              <a:t> as other spellings for the same sound.</a:t>
            </a:r>
          </a:p>
        </p:txBody>
      </p:sp>
    </p:spTree>
    <p:extLst>
      <p:ext uri="{BB962C8B-B14F-4D97-AF65-F5344CB8AC3E}">
        <p14:creationId xmlns:p14="http://schemas.microsoft.com/office/powerpoint/2010/main" val="2287406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use picture phrases to help children remember the Set 2 and Set 3 sounds.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ay, may I play? aw, yawn at dawn</a:t>
            </a:r>
            <a:endParaRPr lang="en-GB" dirty="0">
              <a:effectLst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497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Then children </a:t>
            </a:r>
            <a:r>
              <a:rPr lang="en-US" dirty="0" err="1"/>
              <a:t>practise</a:t>
            </a:r>
            <a:r>
              <a:rPr lang="en-US" dirty="0"/>
              <a:t> reading these sounds in words using the routine ‘Special Friends’, ‘Fred Talk’, read the word’.</a:t>
            </a:r>
          </a:p>
          <a:p>
            <a:endParaRPr lang="en-US" dirty="0"/>
          </a:p>
          <a:p>
            <a:r>
              <a:rPr lang="en-US" dirty="0"/>
              <a:t>They spot the ‘Special Friends’ first, then Fred Talk to read the word.</a:t>
            </a:r>
          </a:p>
          <a:p>
            <a:endParaRPr lang="en-US" dirty="0"/>
          </a:p>
          <a:p>
            <a:r>
              <a:rPr lang="en-US" dirty="0"/>
              <a:t>For example, ‘ay’, s-p-r-ay</a:t>
            </a:r>
            <a:r>
              <a:rPr lang="en-US"/>
              <a:t>, spray.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084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Show how to use Set 2/3 cards if you send these home.</a:t>
            </a:r>
            <a:endParaRPr lang="en-US" i="1" dirty="0"/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can purchase Set 2/3 flashcards or My Reading and Writing Kit ages 5-7 becoming a reader to support your child with Set 2 sounds at home.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I will give you a copy of ‘Reading at Home Booklet 2’ from Oxford Owl.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162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Now let me show you this in action with a group.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Demonstrate teaching a Set 2/3 sound to a group.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Alternatively, you may wish to use a film from the School Portal.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5517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that all parents have the power to change outcomes for their children.</a:t>
            </a:r>
            <a:endParaRPr lang="en-US" dirty="0">
              <a:solidFill>
                <a:srgbClr val="FF0000"/>
              </a:solidFill>
            </a:endParaRPr>
          </a:p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061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PT_RM_page.jpg">
            <a:extLst>
              <a:ext uri="{FF2B5EF4-FFF2-40B4-BE49-F238E27FC236}">
                <a16:creationId xmlns:a16="http://schemas.microsoft.com/office/drawing/2014/main" id="{3B810D5E-D26F-A148-8312-444360DCD8A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A picture containing person, child, indoor, group&#13;&#10;&#13;&#10;Description automatically generated">
            <a:extLst>
              <a:ext uri="{FF2B5EF4-FFF2-40B4-BE49-F238E27FC236}">
                <a16:creationId xmlns:a16="http://schemas.microsoft.com/office/drawing/2014/main" id="{B212DBA9-477B-5644-A2E7-91AF44B5852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saturation sat="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l="5494" r="3583"/>
          <a:stretch/>
        </p:blipFill>
        <p:spPr>
          <a:xfrm>
            <a:off x="14680" y="241300"/>
            <a:ext cx="4633520" cy="67641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6B711BD-938E-FB40-86CE-5F675D6D8924}"/>
              </a:ext>
            </a:extLst>
          </p:cNvPr>
          <p:cNvSpPr/>
          <p:nvPr userDrawn="1"/>
        </p:nvSpPr>
        <p:spPr>
          <a:xfrm>
            <a:off x="3795320" y="3850130"/>
            <a:ext cx="2527300" cy="1409699"/>
          </a:xfrm>
          <a:prstGeom prst="rect">
            <a:avLst/>
          </a:prstGeom>
          <a:solidFill>
            <a:schemeClr val="accent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2E38A0-7FDB-6543-A1A0-13BB4404A5EC}"/>
              </a:ext>
            </a:extLst>
          </p:cNvPr>
          <p:cNvSpPr/>
          <p:nvPr userDrawn="1"/>
        </p:nvSpPr>
        <p:spPr>
          <a:xfrm>
            <a:off x="7200900" y="2959100"/>
            <a:ext cx="1943100" cy="1638300"/>
          </a:xfrm>
          <a:prstGeom prst="rect">
            <a:avLst/>
          </a:prstGeom>
          <a:solidFill>
            <a:srgbClr val="159371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B064CC-652A-AB49-8162-5AE5E7F1B524}"/>
              </a:ext>
            </a:extLst>
          </p:cNvPr>
          <p:cNvSpPr/>
          <p:nvPr userDrawn="1"/>
        </p:nvSpPr>
        <p:spPr>
          <a:xfrm>
            <a:off x="4267200" y="3433952"/>
            <a:ext cx="4889500" cy="1409700"/>
          </a:xfrm>
          <a:prstGeom prst="rect">
            <a:avLst/>
          </a:prstGeom>
          <a:solidFill>
            <a:srgbClr val="159371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223732" y="3538533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pic>
        <p:nvPicPr>
          <p:cNvPr id="11" name="Picture 10" descr="A close up of a logo&#13;&#10;&#13;&#10;Description automatically generated">
            <a:extLst>
              <a:ext uri="{FF2B5EF4-FFF2-40B4-BE49-F238E27FC236}">
                <a16:creationId xmlns:a16="http://schemas.microsoft.com/office/drawing/2014/main" id="{71D19334-C1F0-524B-A450-4407030BFAE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615966" y="319361"/>
            <a:ext cx="3513354" cy="1397615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71185B5-0462-4B45-9481-6F3A5FC8E3CE}"/>
              </a:ext>
            </a:extLst>
          </p:cNvPr>
          <p:cNvSpPr/>
          <p:nvPr userDrawn="1"/>
        </p:nvSpPr>
        <p:spPr>
          <a:xfrm>
            <a:off x="7505700" y="6210300"/>
            <a:ext cx="1623620" cy="5269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A close up of a logo&#13;&#10;&#13;&#10;Description automatically generated">
            <a:extLst>
              <a:ext uri="{FF2B5EF4-FFF2-40B4-BE49-F238E27FC236}">
                <a16:creationId xmlns:a16="http://schemas.microsoft.com/office/drawing/2014/main" id="{A99FF7FF-BD42-4F42-92E9-646670A5BF01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673600" y="6422046"/>
            <a:ext cx="4483100" cy="38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12/19/18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.com/en/parents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Read Write Inc. </a:t>
            </a:r>
            <a:r>
              <a:rPr lang="en-US" dirty="0"/>
              <a:t>Phonics </a:t>
            </a:r>
            <a:br>
              <a:rPr lang="en-US" dirty="0"/>
            </a:br>
            <a:r>
              <a:rPr lang="en-US" dirty="0"/>
              <a:t>Parents’ Meeting </a:t>
            </a:r>
            <a:br>
              <a:rPr lang="en-US" dirty="0"/>
            </a:br>
            <a:r>
              <a:rPr lang="en-US" dirty="0"/>
              <a:t>Set 2 and Set 3 Sounds</a:t>
            </a:r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/>
              <a:t>Reading </a:t>
            </a:r>
            <a:r>
              <a:rPr lang="en-GB" dirty="0"/>
              <a:t>changes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5A5A5A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chemeClr val="accent3"/>
                </a:solidFill>
              </a:rPr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2400" i="1" dirty="0"/>
              <a:t>Jeanette Winterson</a:t>
            </a:r>
            <a:endParaRPr lang="en-US" sz="24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882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Speed Sounds Set 2</a:t>
            </a:r>
          </a:p>
        </p:txBody>
      </p:sp>
      <p:pic>
        <p:nvPicPr>
          <p:cNvPr id="5" name="Picture 4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755576" y="1052736"/>
            <a:ext cx="7693517" cy="5461036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4139952" y="4725144"/>
            <a:ext cx="2304256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1259632" y="5949280"/>
            <a:ext cx="4536504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4005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mplex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5" t="7912" r="8731" b="12963"/>
          <a:stretch/>
        </p:blipFill>
        <p:spPr>
          <a:xfrm>
            <a:off x="2555630" y="1256818"/>
            <a:ext cx="4320626" cy="5548345"/>
          </a:xfrm>
          <a:prstGeom prst="rect">
            <a:avLst/>
          </a:prstGeom>
        </p:spPr>
      </p:pic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chemeClr val="accent5"/>
                </a:solidFill>
              </a:rPr>
              <a:t>Speed Sounds Set 3</a:t>
            </a:r>
          </a:p>
        </p:txBody>
      </p:sp>
      <p:sp>
        <p:nvSpPr>
          <p:cNvPr id="9" name="Rounded Rectangle 8"/>
          <p:cNvSpPr/>
          <p:nvPr/>
        </p:nvSpPr>
        <p:spPr>
          <a:xfrm flipV="1">
            <a:off x="5648062" y="5487405"/>
            <a:ext cx="115212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5832140" y="4365104"/>
            <a:ext cx="936104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2652080" y="5755441"/>
            <a:ext cx="432048" cy="216024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3775854" y="6199779"/>
            <a:ext cx="43204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5432038" y="4869160"/>
            <a:ext cx="432048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4203844" y="5703177"/>
            <a:ext cx="151216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4516048" y="5982084"/>
            <a:ext cx="432048" cy="216024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/>
          <p:nvPr/>
        </p:nvSpPr>
        <p:spPr>
          <a:xfrm>
            <a:off x="4959928" y="4329100"/>
            <a:ext cx="504056" cy="576064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>
            <a:off x="6327051" y="4585416"/>
            <a:ext cx="504056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2665745" y="6183339"/>
            <a:ext cx="43204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5652120" y="1687665"/>
            <a:ext cx="360040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82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3494B-1487-5449-8C15-049D3B543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Picture Phrases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30FA77-7827-2F4D-B53F-6699012E5E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1164" y="1689916"/>
            <a:ext cx="1879538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D0D21F-A000-0C45-A327-4C6AC6B070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1689916"/>
            <a:ext cx="1879538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C50EC1-C679-5D49-A563-0BB2F1B100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5209" y="1689916"/>
            <a:ext cx="1914064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ABF6E4B-1433-0A41-BCCA-3E2E67AA41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328" r="3881"/>
          <a:stretch/>
        </p:blipFill>
        <p:spPr>
          <a:xfrm>
            <a:off x="4877573" y="1689916"/>
            <a:ext cx="1879299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04266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F279C-A1B0-BD46-857A-27F00F24B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146704" cy="864096"/>
          </a:xfrm>
        </p:spPr>
        <p:txBody>
          <a:bodyPr/>
          <a:lstStyle/>
          <a:p>
            <a:r>
              <a:rPr lang="en-US" dirty="0"/>
              <a:t>‘Special Friends’, ‘Fred Talk’, read the word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75C3B0-4996-1B47-B748-9022B28B4F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8470" y="1482272"/>
            <a:ext cx="4996820" cy="237686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B82D307-CAF3-CD40-BD45-235D8FDAE2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3984172"/>
            <a:ext cx="4996820" cy="237686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446188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F2CC8-DE15-654D-9D80-DC0A17065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you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6C960-CBF0-1745-812E-85F7F7488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err="1"/>
              <a:t>Practise</a:t>
            </a:r>
            <a:r>
              <a:rPr lang="en-US" dirty="0"/>
              <a:t> the sounds and phrases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Practise reading sounds speedily -                 </a:t>
            </a:r>
          </a:p>
          <a:p>
            <a:r>
              <a:rPr lang="en-GB" dirty="0"/>
              <a:t>    ‘review, review, review’</a:t>
            </a:r>
          </a:p>
          <a:p>
            <a:pPr marL="514350" indent="-514350">
              <a:buAutoNum type="arabicPeriod" startAt="3"/>
            </a:pPr>
            <a:r>
              <a:rPr lang="en-GB" dirty="0"/>
              <a:t>Use </a:t>
            </a:r>
            <a:r>
              <a:rPr lang="en-US" dirty="0"/>
              <a:t>‘Special Friends’, ‘Fred Talk’, </a:t>
            </a:r>
          </a:p>
          <a:p>
            <a:r>
              <a:rPr lang="en-US" dirty="0"/>
              <a:t>     read the word’ to read words</a:t>
            </a:r>
          </a:p>
        </p:txBody>
      </p:sp>
    </p:spTree>
    <p:extLst>
      <p:ext uri="{BB962C8B-B14F-4D97-AF65-F5344CB8AC3E}">
        <p14:creationId xmlns:p14="http://schemas.microsoft.com/office/powerpoint/2010/main" val="254120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Ruth Miskin Parents’ Page:</a:t>
            </a:r>
          </a:p>
          <a:p>
            <a:r>
              <a:rPr lang="en-US" dirty="0">
                <a:hlinkClick r:id="rId3"/>
              </a:rPr>
              <a:t>http://www.ruthmiskin.com/en/parents/</a:t>
            </a:r>
            <a:endParaRPr lang="en-US" dirty="0"/>
          </a:p>
          <a:p>
            <a:endParaRPr lang="en-US" dirty="0"/>
          </a:p>
          <a:p>
            <a:r>
              <a:rPr lang="en-US" dirty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https://www.facebook.com/miskin.education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0244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1ED2B-D458-B34A-AE92-282B9E68E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Teaching Set 2/ 3 sounds - </a:t>
            </a:r>
            <a:r>
              <a:rPr lang="en-US" dirty="0">
                <a:solidFill>
                  <a:schemeClr val="accent3"/>
                </a:solidFill>
              </a:rPr>
              <a:t>in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9652D3-D310-F840-9371-AA372A1B8A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647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/>
              <a:t>Reading </a:t>
            </a:r>
            <a:r>
              <a:rPr lang="en-GB" dirty="0"/>
              <a:t>changes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5A5A5A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chemeClr val="accent3"/>
                </a:solidFill>
              </a:rPr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2400" i="1" dirty="0"/>
              <a:t>Jeanette Winterson</a:t>
            </a:r>
            <a:endParaRPr lang="en-US" sz="24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750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questions?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AA93A9-005C-EC4C-87E0-11AF3DA2EC4F}"/>
              </a:ext>
            </a:extLst>
          </p:cNvPr>
          <p:cNvSpPr/>
          <p:nvPr/>
        </p:nvSpPr>
        <p:spPr>
          <a:xfrm>
            <a:off x="2173829" y="2305615"/>
            <a:ext cx="4174541" cy="224676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Q&amp;A</a:t>
            </a:r>
            <a:endParaRPr lang="en-US" sz="14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649</TotalTime>
  <Words>651</Words>
  <Application>Microsoft Macintosh PowerPoint</Application>
  <PresentationFormat>On-screen Show (4:3)</PresentationFormat>
  <Paragraphs>89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Garamond</vt:lpstr>
      <vt:lpstr>Times New Roman</vt:lpstr>
      <vt:lpstr>NEW Phonics Template</vt:lpstr>
      <vt:lpstr>Read Write Inc. Phonics  Parents’ Meeting  Set 2 and Set 3 Sounds</vt:lpstr>
      <vt:lpstr>Reading changes everything</vt:lpstr>
      <vt:lpstr>Speed Sounds Set 2</vt:lpstr>
      <vt:lpstr>Speed Sounds Set 3</vt:lpstr>
      <vt:lpstr>Picture Phrases</vt:lpstr>
      <vt:lpstr>‘Special Friends’, ‘Fred Talk’, read the word</vt:lpstr>
      <vt:lpstr>What can you do?</vt:lpstr>
      <vt:lpstr>Online resources available</vt:lpstr>
      <vt:lpstr>Teaching Set 2/ 3 sounds - in action</vt:lpstr>
      <vt:lpstr>Reading changes everything</vt:lpstr>
      <vt:lpstr>Any questions?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Ceri Brinkworth</cp:lastModifiedBy>
  <cp:revision>133</cp:revision>
  <dcterms:created xsi:type="dcterms:W3CDTF">2015-11-23T14:36:59Z</dcterms:created>
  <dcterms:modified xsi:type="dcterms:W3CDTF">2018-12-19T13:20:42Z</dcterms:modified>
</cp:coreProperties>
</file>